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1" r:id="rId4"/>
    <p:sldId id="259" r:id="rId5"/>
    <p:sldId id="258" r:id="rId6"/>
    <p:sldId id="262" r:id="rId7"/>
    <p:sldId id="260" r:id="rId8"/>
  </p:sldIdLst>
  <p:sldSz cx="9144000" cy="5143500" type="screen16x9"/>
  <p:notesSz cx="6858000" cy="9144000"/>
  <p:embeddedFontLst>
    <p:embeddedFont>
      <p:font typeface="Alfa Slab One" panose="020B0604020202020204" charset="0"/>
      <p:regular r:id="rId10"/>
    </p:embeddedFont>
    <p:embeddedFont>
      <p:font typeface="Garamond" panose="02020404030301010803" pitchFamily="18" charset="0"/>
      <p:regular r:id="rId11"/>
      <p:bold r:id="rId12"/>
      <p:italic r:id="rId13"/>
    </p:embeddedFont>
    <p:embeddedFont>
      <p:font typeface="Proxima Nova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2" d="100"/>
          <a:sy n="162" d="100"/>
        </p:scale>
        <p:origin x="144" y="1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4358274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7960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b189541b6e_0_52:notes"/>
          <p:cNvSpPr txBox="1">
            <a:spLocks noGrp="1"/>
          </p:cNvSpPr>
          <p:nvPr>
            <p:ph type="body" idx="1"/>
          </p:nvPr>
        </p:nvSpPr>
        <p:spPr>
          <a:xfrm>
            <a:off x="685802" y="4400554"/>
            <a:ext cx="5486400" cy="3600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Meg voiceover expectations re: community participating in the meeting. Also reminder about meeting recording and the tech points here. </a:t>
            </a:r>
            <a:endParaRPr/>
          </a:p>
        </p:txBody>
      </p:sp>
      <p:sp>
        <p:nvSpPr>
          <p:cNvPr id="65" name="Google Shape;65;gb189541b6e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1413"/>
            <a:ext cx="5483225" cy="3084512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29231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b189541b6e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b189541b6e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83992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b189541b6e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b189541b6e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56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4278300" y="2751163"/>
            <a:ext cx="587400" cy="0"/>
          </a:xfrm>
          <a:prstGeom prst="straightConnector1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95975"/>
            <a:ext cx="8520600" cy="195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165823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67925"/>
            <a:ext cx="8520600" cy="1980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0"/>
              <a:buNone/>
              <a:defRPr sz="110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2242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3"/>
          <p:cNvSpPr txBox="1">
            <a:spLocks noGrp="1"/>
          </p:cNvSpPr>
          <p:nvPr>
            <p:ph type="body" idx="1"/>
          </p:nvPr>
        </p:nvSpPr>
        <p:spPr>
          <a:xfrm>
            <a:off x="628650" y="1128117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ADB4"/>
              </a:buClr>
              <a:buSzPts val="2400"/>
              <a:buFont typeface="Arial"/>
              <a:buChar char="•"/>
              <a:defRPr sz="2400"/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ADB4"/>
              </a:buClr>
              <a:buSzPts val="2000"/>
              <a:buFont typeface="Helvetica Neue"/>
              <a:buChar char="–"/>
              <a:defRPr sz="2000"/>
            </a:lvl2pPr>
            <a:lvl3pPr marL="1371600" marR="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ADB4"/>
              </a:buClr>
              <a:buSzPts val="1800"/>
              <a:buFont typeface="Helvetica Neue"/>
              <a:buChar char="–"/>
              <a:defRPr sz="1800"/>
            </a:lvl3pPr>
            <a:lvl4pPr marL="1828800" marR="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ADB4"/>
              </a:buClr>
              <a:buSzPts val="1600"/>
              <a:buFont typeface="Helvetica Neue"/>
              <a:buChar char="–"/>
              <a:defRPr sz="1600"/>
            </a:lvl4pPr>
            <a:lvl5pPr marL="2286000" marR="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ADB4"/>
              </a:buClr>
              <a:buSzPts val="1600"/>
              <a:buFont typeface="Helvetica Neue"/>
              <a:buChar char="–"/>
              <a:defRPr sz="1600"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ftr" idx="11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8699946" y="4747481"/>
            <a:ext cx="350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 rtl="0">
              <a:spcBef>
                <a:spcPts val="0"/>
              </a:spcBef>
              <a:buNone/>
              <a:defRPr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628650" y="0"/>
            <a:ext cx="7886700" cy="87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311700" y="2480550"/>
            <a:ext cx="8114400" cy="2445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800"/>
              <a:buNone/>
              <a:defRPr sz="6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490875"/>
            <a:ext cx="2808000" cy="307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83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10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375599"/>
            <a:ext cx="4045200" cy="155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981125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3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lfa Slab One"/>
              <a:buNone/>
              <a:defRPr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game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3000"/>
              <a:buFont typeface="Alfa Slab One"/>
              <a:buNone/>
              <a:defRPr sz="3000">
                <a:solidFill>
                  <a:schemeClr val="accent3"/>
                </a:solidFill>
                <a:latin typeface="Alfa Slab One"/>
                <a:ea typeface="Alfa Slab One"/>
                <a:cs typeface="Alfa Slab One"/>
                <a:sym typeface="Alfa Slab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roxima Nova"/>
              <a:buChar char="●"/>
              <a:defRPr sz="18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●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roxima Nova"/>
              <a:buChar char="○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roxima Nova"/>
              <a:buChar char="■"/>
              <a:defRPr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orthfieldma.gov/sites/g/files/vyhlif991/f/uploads/code_of_civil_conduct.pdf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orthfieldma.gov/sites/g/files/vyhlif991/f/uploads/2312-pine_meadow_road_array_b-pb_application_package.pdf" TargetMode="External"/><Relationship Id="rId13" Type="http://schemas.openxmlformats.org/officeDocument/2006/relationships/hyperlink" Target="https://docs.google.com/document/d/1sAYtj-SIsqeQrtCAeBB-Fvc4qyYsONCx/edit" TargetMode="External"/><Relationship Id="rId3" Type="http://schemas.openxmlformats.org/officeDocument/2006/relationships/hyperlink" Target="https://www.northfieldma.gov/sites/g/files/vyhlif991/f/uploads/2312_hydrologic_report-r1.pdf" TargetMode="External"/><Relationship Id="rId7" Type="http://schemas.openxmlformats.org/officeDocument/2006/relationships/hyperlink" Target="https://www.northfieldma.gov/sites/g/files/vyhlif991/f/uploads/2312-pine_meadow_c-site_plans-12282020.pdf" TargetMode="External"/><Relationship Id="rId12" Type="http://schemas.openxmlformats.org/officeDocument/2006/relationships/hyperlink" Target="https://www.northfieldma.gov/sites/g/files/vyhlif991/f/uploads/consultants_report_webcopy.pdf" TargetMode="External"/><Relationship Id="rId2" Type="http://schemas.openxmlformats.org/officeDocument/2006/relationships/hyperlink" Target="https://www.northfieldma.gov/sites/g/files/vyhlif991/f/uploads/2312-cover_letter.pdf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www.northfieldma.gov/sites/g/files/vyhlif991/f/uploads/2312-pine_meadow_b-site_plans-12282020.pdf" TargetMode="External"/><Relationship Id="rId11" Type="http://schemas.openxmlformats.org/officeDocument/2006/relationships/hyperlink" Target="https://www.northfieldma.gov/sites/g/files/vyhlif991/f/uploads/community_letter_with_photos.pdf" TargetMode="External"/><Relationship Id="rId5" Type="http://schemas.openxmlformats.org/officeDocument/2006/relationships/hyperlink" Target="https://www.northfieldma.gov/sites/g/files/vyhlif991/f/uploads/2312-pine_meadow_a-site_plans-12282020.pdf" TargetMode="External"/><Relationship Id="rId15" Type="http://schemas.openxmlformats.org/officeDocument/2006/relationships/hyperlink" Target="https://docs.google.com/document/d/13vrUuomSpWKxqGPHnQ7UOs1j7LTvrKfceBineH8WLH0/edit" TargetMode="External"/><Relationship Id="rId10" Type="http://schemas.openxmlformats.org/officeDocument/2006/relationships/hyperlink" Target="https://www.northfieldma.gov/sites/g/files/vyhlif991/f/uploads/21-0201_northfield_four_star_farms_open_letter_from_bluewave.pdf" TargetMode="External"/><Relationship Id="rId4" Type="http://schemas.openxmlformats.org/officeDocument/2006/relationships/hyperlink" Target="https://www.northfieldma.gov/sites/g/files/vyhlif991/f/uploads/2312-pine_meadow_a_planning_board_application_package.pdf" TargetMode="External"/><Relationship Id="rId9" Type="http://schemas.openxmlformats.org/officeDocument/2006/relationships/hyperlink" Target="https://www.northfieldma.gov/sites/g/files/vyhlif991/f/uploads/2312-pine_meadow_road_c_pb-application_package.pdf" TargetMode="External"/><Relationship Id="rId14" Type="http://schemas.openxmlformats.org/officeDocument/2006/relationships/hyperlink" Target="https://docs.google.com/document/d/13d4I79gLAto55mUv1mkkj78sH6vnwkrg4xvM3bvezp0/edi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>
            <a:off x="311700" y="452487"/>
            <a:ext cx="8520600" cy="239228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900" dirty="0"/>
              <a:t>Town of Northfield Planning Board Public Hearing </a:t>
            </a:r>
            <a:endParaRPr sz="4900"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311700" y="3165827"/>
            <a:ext cx="8520600" cy="16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February 18</a:t>
            </a:r>
            <a:r>
              <a:rPr lang="en" baseline="30000" dirty="0"/>
              <a:t>th,</a:t>
            </a:r>
            <a:r>
              <a:rPr lang="en" dirty="0"/>
              <a:t> 2021, 4PM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/>
              <a:t>Meeting will be recorded; Chatbox will be saved</a:t>
            </a:r>
            <a:endParaRPr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177350" y="1571681"/>
            <a:ext cx="3055500" cy="5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Garamond"/>
                <a:ea typeface="Garamond"/>
                <a:cs typeface="Garamond"/>
                <a:sym typeface="Garamond"/>
              </a:rPr>
              <a:t>Mute Mic</a:t>
            </a:r>
            <a:endParaRPr sz="360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idx="12"/>
          </p:nvPr>
        </p:nvSpPr>
        <p:spPr>
          <a:xfrm>
            <a:off x="8699946" y="4747481"/>
            <a:ext cx="350700" cy="273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628650" y="281150"/>
            <a:ext cx="7886700" cy="58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r>
              <a:rPr lang="en"/>
              <a:t>Tech Check</a:t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2100" y="2237357"/>
            <a:ext cx="1527938" cy="1527938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 txBox="1">
            <a:spLocks noGrp="1"/>
          </p:cNvSpPr>
          <p:nvPr>
            <p:ph type="body" idx="1"/>
          </p:nvPr>
        </p:nvSpPr>
        <p:spPr>
          <a:xfrm>
            <a:off x="3232850" y="1571681"/>
            <a:ext cx="3055500" cy="5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Garamond"/>
                <a:ea typeface="Garamond"/>
                <a:cs typeface="Garamond"/>
                <a:sym typeface="Garamond"/>
              </a:rPr>
              <a:t>Use Chatbox</a:t>
            </a:r>
            <a:endParaRPr sz="3600"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42135" y="2197656"/>
            <a:ext cx="1607344" cy="1607344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5755425" y="1571675"/>
            <a:ext cx="3295200" cy="516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Garamond"/>
                <a:ea typeface="Garamond"/>
                <a:cs typeface="Garamond"/>
                <a:sym typeface="Garamond"/>
              </a:rPr>
              <a:t>Camera Aware</a:t>
            </a:r>
            <a:endParaRPr sz="3600">
              <a:latin typeface="Garamond"/>
              <a:ea typeface="Garamond"/>
              <a:cs typeface="Garamond"/>
              <a:sym typeface="Garamond"/>
            </a:endParaRPr>
          </a:p>
        </p:txBody>
      </p:sp>
      <p:pic>
        <p:nvPicPr>
          <p:cNvPr id="74" name="Google Shape;74;p15"/>
          <p:cNvPicPr preferRelativeResize="0"/>
          <p:nvPr/>
        </p:nvPicPr>
        <p:blipFill rotWithShape="1">
          <a:blip r:embed="rId5">
            <a:alphaModFix/>
          </a:blip>
          <a:srcRect b="15533"/>
          <a:stretch/>
        </p:blipFill>
        <p:spPr>
          <a:xfrm>
            <a:off x="6499675" y="2237350"/>
            <a:ext cx="2209725" cy="1607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28650" y="942679"/>
            <a:ext cx="7886700" cy="4015819"/>
          </a:xfrm>
        </p:spPr>
        <p:txBody>
          <a:bodyPr/>
          <a:lstStyle/>
          <a:p>
            <a:r>
              <a:rPr lang="en-US" dirty="0">
                <a:hlinkClick r:id="rId2"/>
              </a:rPr>
              <a:t>Town of Northfield Code of Civil Conduct</a:t>
            </a:r>
            <a:endParaRPr lang="en-US" dirty="0"/>
          </a:p>
          <a:p>
            <a:r>
              <a:rPr lang="en-US" dirty="0"/>
              <a:t>Civil discourse is a conversation in which there is a mutual airing of views</a:t>
            </a:r>
          </a:p>
          <a:p>
            <a:r>
              <a:rPr lang="en-US" dirty="0"/>
              <a:t>What does that look / sound like in a virtual space?</a:t>
            </a:r>
          </a:p>
          <a:p>
            <a:pPr lvl="1"/>
            <a:r>
              <a:rPr lang="en-US" dirty="0"/>
              <a:t>Respectful</a:t>
            </a:r>
          </a:p>
          <a:p>
            <a:pPr lvl="1"/>
            <a:r>
              <a:rPr lang="en-US" dirty="0"/>
              <a:t>Productive </a:t>
            </a:r>
          </a:p>
          <a:p>
            <a:pPr lvl="1"/>
            <a:r>
              <a:rPr lang="en-US" dirty="0"/>
              <a:t>Embrace: asking questions, listening for content, differentiating between evidence – opinion </a:t>
            </a:r>
          </a:p>
          <a:p>
            <a:pPr lvl="1"/>
            <a:r>
              <a:rPr lang="en-US" dirty="0"/>
              <a:t>Refrain from: hostility or insults, name-calling, sarcasm </a:t>
            </a:r>
          </a:p>
          <a:p>
            <a:pPr lvl="1"/>
            <a:r>
              <a:rPr lang="en-US" dirty="0"/>
              <a:t>Be conscious and mindful of your facial expressions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of Civil Conduct </a:t>
            </a:r>
          </a:p>
        </p:txBody>
      </p:sp>
    </p:spTree>
    <p:extLst>
      <p:ext uri="{BB962C8B-B14F-4D97-AF65-F5344CB8AC3E}">
        <p14:creationId xmlns:p14="http://schemas.microsoft.com/office/powerpoint/2010/main" val="568072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279550"/>
            <a:ext cx="8520600" cy="57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Process</a:t>
            </a:r>
            <a:endParaRPr dirty="0"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713984"/>
            <a:ext cx="8661600" cy="428971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b="1" dirty="0"/>
              <a:t>Today’s meeting: </a:t>
            </a:r>
            <a:endParaRPr b="1" dirty="0"/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-US" sz="1800" dirty="0"/>
              <a:t>is a public hearing, but will not result in a decision. </a:t>
            </a:r>
          </a:p>
          <a:p>
            <a:pPr marL="914400" lvl="1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○"/>
            </a:pPr>
            <a:r>
              <a:rPr lang="en" sz="1800" dirty="0"/>
              <a:t>is open for all to listen and learn; mics will be on mute; Chatbox is available.</a:t>
            </a:r>
          </a:p>
          <a:p>
            <a:pPr marL="546100" lvl="1" indent="0" algn="l" rtl="0">
              <a:spcBef>
                <a:spcPts val="0"/>
              </a:spcBef>
              <a:spcAft>
                <a:spcPts val="0"/>
              </a:spcAft>
              <a:buSzPts val="2200"/>
              <a:buNone/>
            </a:pPr>
            <a:endParaRPr sz="1800" dirty="0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●"/>
            </a:pPr>
            <a:r>
              <a:rPr lang="en" b="1" dirty="0"/>
              <a:t>Today’s process:</a:t>
            </a:r>
          </a:p>
          <a:p>
            <a:pPr lvl="1" indent="-368300">
              <a:spcBef>
                <a:spcPts val="0"/>
              </a:spcBef>
              <a:buSzPts val="2200"/>
              <a:buFont typeface="Wingdings" panose="05000000000000000000" pitchFamily="2" charset="2"/>
              <a:buChar char="Ø"/>
            </a:pPr>
            <a:r>
              <a:rPr lang="en-US" sz="1800" dirty="0"/>
              <a:t>All mics will be on mute; we invite participants to raise their hands using the “raise hand” tool during the identified public comment time </a:t>
            </a:r>
          </a:p>
          <a:p>
            <a:pPr lvl="1" indent="-368300">
              <a:spcBef>
                <a:spcPts val="0"/>
              </a:spcBef>
              <a:buSzPts val="2200"/>
              <a:buFont typeface="Wingdings" panose="05000000000000000000" pitchFamily="2" charset="2"/>
              <a:buChar char="Ø"/>
            </a:pPr>
            <a:r>
              <a:rPr lang="en-US" sz="1800" dirty="0"/>
              <a:t>Meg will track participants and create a speakers’ list to ensure everyone is heard </a:t>
            </a:r>
          </a:p>
          <a:p>
            <a:pPr lvl="1" indent="-368300">
              <a:spcBef>
                <a:spcPts val="0"/>
              </a:spcBef>
              <a:buSzPts val="2200"/>
              <a:buFont typeface="Wingdings" panose="05000000000000000000" pitchFamily="2" charset="2"/>
              <a:buChar char="Ø"/>
            </a:pPr>
            <a:r>
              <a:rPr lang="en-US" sz="1800" dirty="0"/>
              <a:t>Please state your name and address before speaking / posing your question </a:t>
            </a:r>
          </a:p>
          <a:p>
            <a:pPr lvl="1" indent="-368300">
              <a:spcBef>
                <a:spcPts val="0"/>
              </a:spcBef>
              <a:buSzPts val="2200"/>
              <a:buFont typeface="Wingdings" panose="05000000000000000000" pitchFamily="2" charset="2"/>
              <a:buChar char="Ø"/>
            </a:pPr>
            <a:r>
              <a:rPr lang="en-US" sz="1800" dirty="0"/>
              <a:t>We will need to conduct today’s meeting in three separate hearings </a:t>
            </a:r>
            <a:endParaRPr sz="1800"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2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>
            <a:off x="311700" y="141403"/>
            <a:ext cx="8520600" cy="60331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Agenda </a:t>
            </a:r>
            <a:endParaRPr dirty="0"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>
            <a:off x="150311" y="650450"/>
            <a:ext cx="8862165" cy="422217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628650" indent="-514350">
              <a:buAutoNum type="romanUcPeriod"/>
            </a:pPr>
            <a:r>
              <a:rPr lang="en-US" sz="2000" dirty="0"/>
              <a:t>    Call to order</a:t>
            </a:r>
          </a:p>
          <a:p>
            <a:pPr marL="114300" indent="0">
              <a:buNone/>
            </a:pPr>
            <a:r>
              <a:rPr lang="en-US" sz="2000" dirty="0"/>
              <a:t>II.	Introduce Planning Board Members and consultant</a:t>
            </a:r>
          </a:p>
          <a:p>
            <a:pPr marL="628650" indent="-514350">
              <a:buAutoNum type="romanUcPeriod" startAt="3"/>
            </a:pPr>
            <a:r>
              <a:rPr lang="en-US" sz="2000" dirty="0"/>
              <a:t>    Introduce applicants</a:t>
            </a:r>
          </a:p>
          <a:p>
            <a:pPr marL="628650" indent="-514350">
              <a:buAutoNum type="romanUcPeriod" startAt="3"/>
            </a:pPr>
            <a:r>
              <a:rPr lang="en-US" sz="2000" dirty="0"/>
              <a:t>    List of documents received by the Planning Board </a:t>
            </a:r>
          </a:p>
          <a:p>
            <a:pPr marL="628650" indent="-514350">
              <a:buAutoNum type="romanUcPeriod" startAt="4"/>
            </a:pPr>
            <a:r>
              <a:rPr lang="en-US" sz="2000" dirty="0"/>
              <a:t>    Description of proposed project by the applicants</a:t>
            </a:r>
          </a:p>
          <a:p>
            <a:pPr marL="628650" indent="-514350">
              <a:buAutoNum type="romanUcPeriod" startAt="4"/>
            </a:pPr>
            <a:r>
              <a:rPr lang="en-US" sz="2000" dirty="0"/>
              <a:t>    Questions / comments from Planning Board</a:t>
            </a:r>
          </a:p>
          <a:p>
            <a:pPr marL="114300" indent="0">
              <a:buNone/>
            </a:pPr>
            <a:r>
              <a:rPr lang="en-US" sz="2000" dirty="0"/>
              <a:t>VI.	Questions / comments from the public</a:t>
            </a:r>
          </a:p>
          <a:p>
            <a:pPr marL="114300" indent="0">
              <a:buNone/>
            </a:pPr>
            <a:r>
              <a:rPr lang="en-US" sz="2000" dirty="0"/>
              <a:t>      	a. State Name and Address </a:t>
            </a:r>
          </a:p>
          <a:p>
            <a:pPr marL="114300" indent="0">
              <a:buNone/>
            </a:pPr>
            <a:r>
              <a:rPr lang="en-US" sz="2000" dirty="0"/>
              <a:t>	b. Questions / Comments addressed to the Planning Board</a:t>
            </a:r>
          </a:p>
          <a:p>
            <a:pPr marL="628650" indent="-514350">
              <a:buAutoNum type="romanUcPeriod" startAt="7"/>
            </a:pPr>
            <a:r>
              <a:rPr lang="en-US" sz="2000" dirty="0"/>
              <a:t>    Closing of public testimony</a:t>
            </a:r>
          </a:p>
          <a:p>
            <a:pPr marL="628650" indent="-514350">
              <a:buAutoNum type="romanUcPeriod" startAt="7"/>
            </a:pPr>
            <a:r>
              <a:rPr lang="en-US" sz="2000" dirty="0"/>
              <a:t>    Schedule deliberative session for Planning Board for formal decision</a:t>
            </a:r>
            <a:endParaRPr lang="en-US" sz="1600" dirty="0"/>
          </a:p>
          <a:p>
            <a:pPr marL="628650" indent="-514350">
              <a:buAutoNum type="romanUcPeriod" startAt="7"/>
            </a:pPr>
            <a:r>
              <a:rPr lang="en-US" sz="1600" dirty="0"/>
              <a:t>     </a:t>
            </a:r>
            <a:r>
              <a:rPr lang="en-US" sz="2000" dirty="0"/>
              <a:t>Adjourn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1700" y="226243"/>
            <a:ext cx="8520600" cy="537328"/>
          </a:xfrm>
        </p:spPr>
        <p:txBody>
          <a:bodyPr/>
          <a:lstStyle/>
          <a:p>
            <a:r>
              <a:rPr lang="en-US" dirty="0"/>
              <a:t>List of Received Documents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1700" y="763571"/>
            <a:ext cx="8520600" cy="4081806"/>
          </a:xfrm>
        </p:spPr>
        <p:txBody>
          <a:bodyPr/>
          <a:lstStyle/>
          <a:p>
            <a:r>
              <a:rPr lang="en-US" sz="1600" dirty="0">
                <a:hlinkClick r:id="rId2"/>
              </a:rPr>
              <a:t>Cover Letter</a:t>
            </a:r>
            <a:r>
              <a:rPr lang="en-US" sz="1600" dirty="0"/>
              <a:t>, </a:t>
            </a:r>
            <a:r>
              <a:rPr lang="en-US" sz="1600" dirty="0">
                <a:hlinkClick r:id="rId3"/>
              </a:rPr>
              <a:t>Hydrologic Report</a:t>
            </a:r>
            <a:r>
              <a:rPr lang="en-US" sz="1600" dirty="0"/>
              <a:t>, </a:t>
            </a:r>
            <a:r>
              <a:rPr lang="en-US" sz="1600" dirty="0">
                <a:hlinkClick r:id="rId4"/>
              </a:rPr>
              <a:t>Application Package</a:t>
            </a:r>
            <a:br>
              <a:rPr lang="en-US" sz="1600" dirty="0"/>
            </a:br>
            <a:r>
              <a:rPr lang="en-US" sz="1600" dirty="0">
                <a:hlinkClick r:id="rId5"/>
              </a:rPr>
              <a:t>Site plan A</a:t>
            </a:r>
            <a:r>
              <a:rPr lang="en-US" sz="1600" dirty="0"/>
              <a:t>, </a:t>
            </a:r>
            <a:r>
              <a:rPr lang="en-US" sz="1600" dirty="0">
                <a:hlinkClick r:id="rId6"/>
              </a:rPr>
              <a:t>Site plan B</a:t>
            </a:r>
            <a:r>
              <a:rPr lang="en-US" sz="1600" dirty="0"/>
              <a:t>, </a:t>
            </a:r>
            <a:r>
              <a:rPr lang="en-US" sz="1600" dirty="0">
                <a:hlinkClick r:id="rId7"/>
              </a:rPr>
              <a:t>Site plan C</a:t>
            </a:r>
            <a:br>
              <a:rPr lang="en-US" sz="1600" dirty="0"/>
            </a:br>
            <a:r>
              <a:rPr lang="en-US" sz="1600" dirty="0">
                <a:hlinkClick r:id="rId8"/>
              </a:rPr>
              <a:t>Road array B</a:t>
            </a:r>
            <a:r>
              <a:rPr lang="en-US" sz="1600" dirty="0"/>
              <a:t>, </a:t>
            </a:r>
            <a:r>
              <a:rPr lang="en-US" sz="1600" dirty="0">
                <a:hlinkClick r:id="rId9"/>
              </a:rPr>
              <a:t>Road C</a:t>
            </a:r>
            <a:br>
              <a:rPr lang="en-US" sz="1600" dirty="0"/>
            </a:br>
            <a:r>
              <a:rPr lang="en-US" sz="1600" dirty="0">
                <a:hlinkClick r:id="rId10"/>
              </a:rPr>
              <a:t>Letter from the </a:t>
            </a:r>
            <a:r>
              <a:rPr lang="en-US" sz="1600" dirty="0" err="1">
                <a:hlinkClick r:id="rId10"/>
              </a:rPr>
              <a:t>L'Etoiles</a:t>
            </a:r>
            <a:r>
              <a:rPr lang="en-US" sz="1600" dirty="0">
                <a:hlinkClick r:id="rId10"/>
              </a:rPr>
              <a:t>' to the Community</a:t>
            </a:r>
            <a:r>
              <a:rPr lang="en-US" sz="1600" dirty="0"/>
              <a:t>, </a:t>
            </a:r>
            <a:r>
              <a:rPr lang="en-US" sz="1600" dirty="0">
                <a:hlinkClick r:id="rId11"/>
              </a:rPr>
              <a:t>Letter from Finicky Farm to the Community</a:t>
            </a:r>
            <a:br>
              <a:rPr lang="en-US" sz="1600" dirty="0"/>
            </a:br>
            <a:r>
              <a:rPr lang="en-US" sz="1600" dirty="0">
                <a:hlinkClick r:id="rId12"/>
              </a:rPr>
              <a:t>Consultant’s Report</a:t>
            </a:r>
            <a:endParaRPr lang="en-US" sz="1600" dirty="0"/>
          </a:p>
          <a:p>
            <a:r>
              <a:rPr lang="en-US" sz="1600" dirty="0"/>
              <a:t>Emails/Letters: </a:t>
            </a:r>
            <a:r>
              <a:rPr lang="en-US" sz="1600" dirty="0">
                <a:hlinkClick r:id="rId13"/>
              </a:rPr>
              <a:t>Maryann Auriemma</a:t>
            </a:r>
            <a:r>
              <a:rPr lang="en-US" sz="1600" dirty="0"/>
              <a:t>, </a:t>
            </a:r>
            <a:r>
              <a:rPr lang="en-US" sz="1600" dirty="0">
                <a:hlinkClick r:id="rId14"/>
              </a:rPr>
              <a:t>Chris </a:t>
            </a:r>
            <a:r>
              <a:rPr lang="en-US" sz="1600" dirty="0" err="1">
                <a:hlinkClick r:id="rId14"/>
              </a:rPr>
              <a:t>Kalinowski</a:t>
            </a:r>
            <a:r>
              <a:rPr lang="en-US" sz="1600" dirty="0"/>
              <a:t>, </a:t>
            </a:r>
            <a:r>
              <a:rPr lang="en-US" sz="1600" dirty="0">
                <a:hlinkClick r:id="rId15"/>
              </a:rPr>
              <a:t>Melissa </a:t>
            </a:r>
            <a:r>
              <a:rPr lang="en-US" sz="1600" dirty="0" err="1">
                <a:hlinkClick r:id="rId15"/>
              </a:rPr>
              <a:t>Gamache</a:t>
            </a:r>
            <a:r>
              <a:rPr lang="en-US" sz="1600" dirty="0"/>
              <a:t>, Garth </a:t>
            </a:r>
            <a:r>
              <a:rPr lang="en-US" sz="1600" dirty="0" err="1"/>
              <a:t>Shaneyfelt</a:t>
            </a:r>
            <a:r>
              <a:rPr lang="en-US" sz="1600" dirty="0"/>
              <a:t> (Greenfield), Lis </a:t>
            </a:r>
            <a:r>
              <a:rPr lang="en-US" sz="1600" dirty="0" err="1"/>
              <a:t>McLoughlin</a:t>
            </a:r>
            <a:endParaRPr lang="en-US" sz="1600" dirty="0"/>
          </a:p>
          <a:p>
            <a:r>
              <a:rPr lang="en-US" sz="1600" dirty="0"/>
              <a:t>Letter to the community from the founder of Blue Wave Solar</a:t>
            </a:r>
          </a:p>
          <a:p>
            <a:r>
              <a:rPr lang="en-US" sz="1600" dirty="0"/>
              <a:t>Certified receipts of notification from project abutters.</a:t>
            </a:r>
          </a:p>
          <a:p>
            <a:r>
              <a:rPr lang="en-US" sz="1600" dirty="0"/>
              <a:t>Documentation submitted by Four Star Farms: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Department of Energy Resources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Pre determination form - Smart Program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Clean Energy Extension (UMASS)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1600" dirty="0"/>
              <a:t>Release of Land from Non-Development Covenant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479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Depending on what emerges from today’s meeting, the Planning Board will meet again and invite another public hearing</a:t>
            </a:r>
          </a:p>
          <a:p>
            <a:r>
              <a:rPr lang="en-US" dirty="0"/>
              <a:t>We will share any relevant dates, times, and Zoom links with </a:t>
            </a:r>
            <a:r>
              <a:rPr lang="en-US"/>
              <a:t>the community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4234556"/>
      </p:ext>
    </p:extLst>
  </p:cSld>
  <p:clrMapOvr>
    <a:masterClrMapping/>
  </p:clrMapOvr>
</p:sld>
</file>

<file path=ppt/theme/theme1.xml><?xml version="1.0" encoding="utf-8"?>
<a:theme xmlns:a="http://schemas.openxmlformats.org/drawingml/2006/main" name="Gameday">
  <a:themeElements>
    <a:clrScheme name="Gameday">
      <a:dk1>
        <a:srgbClr val="4285F4"/>
      </a:dk1>
      <a:lt1>
        <a:srgbClr val="FFFFFF"/>
      </a:lt1>
      <a:dk2>
        <a:srgbClr val="666666"/>
      </a:dk2>
      <a:lt2>
        <a:srgbClr val="D9D9D9"/>
      </a:lt2>
      <a:accent1>
        <a:srgbClr val="455A64"/>
      </a:accent1>
      <a:accent2>
        <a:srgbClr val="607D8B"/>
      </a:accent2>
      <a:accent3>
        <a:srgbClr val="FF5722"/>
      </a:accent3>
      <a:accent4>
        <a:srgbClr val="D84315"/>
      </a:accent4>
      <a:accent5>
        <a:srgbClr val="1C3AA9"/>
      </a:accent5>
      <a:accent6>
        <a:srgbClr val="FFAB40"/>
      </a:accent6>
      <a:hlink>
        <a:srgbClr val="1C3AA9"/>
      </a:hlink>
      <a:folHlink>
        <a:srgbClr val="1C3AA9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469</Words>
  <Application>Microsoft Office PowerPoint</Application>
  <PresentationFormat>On-screen Show (16:9)</PresentationFormat>
  <Paragraphs>60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Proxima Nova</vt:lpstr>
      <vt:lpstr>Wingdings</vt:lpstr>
      <vt:lpstr>Garamond</vt:lpstr>
      <vt:lpstr>Alfa Slab One</vt:lpstr>
      <vt:lpstr>Arial</vt:lpstr>
      <vt:lpstr>Helvetica Neue</vt:lpstr>
      <vt:lpstr>Gameday</vt:lpstr>
      <vt:lpstr>Town of Northfield Planning Board Public Hearing </vt:lpstr>
      <vt:lpstr>Tech Check</vt:lpstr>
      <vt:lpstr>Code of Civil Conduct </vt:lpstr>
      <vt:lpstr>Process</vt:lpstr>
      <vt:lpstr>Agenda </vt:lpstr>
      <vt:lpstr>List of Received Documents 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Town of Northfield Planning Board Meeting</dc:title>
  <dc:creator>Staff</dc:creator>
  <cp:lastModifiedBy>Town Secretary</cp:lastModifiedBy>
  <cp:revision>20</cp:revision>
  <dcterms:modified xsi:type="dcterms:W3CDTF">2021-02-22T16:15:13Z</dcterms:modified>
</cp:coreProperties>
</file>